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554129"/>
            <a:ext cx="7477601" cy="1110853"/>
          </a:xfrm>
          <a:prstGeom prst="rect">
            <a:avLst/>
          </a:prstGeom>
          <a:noFill/>
        </p:spPr>
        <p:txBody>
          <a:bodyPr wrap="square" rtlCol="0" anchor="t"/>
          <a:lstStyle/>
          <a:p>
            <a:pPr marL="0" indent="0">
              <a:lnSpc>
                <a:spcPts val="4375"/>
              </a:lnSpc>
              <a:buNone/>
            </a:pPr>
            <a:r>
              <a:rPr lang="en-US" sz="3500" b="1" dirty="0">
                <a:solidFill>
                  <a:srgbClr val="476FD6"/>
                </a:solidFill>
                <a:latin typeface="Roboto Slab" pitchFamily="34" charset="0"/>
                <a:ea typeface="Roboto Slab" pitchFamily="34" charset="-122"/>
                <a:cs typeface="Roboto Slab" pitchFamily="34" charset="-120"/>
              </a:rPr>
              <a:t>Introduction to the Currency Converter Python Program</a:t>
            </a:r>
            <a:endParaRPr lang="en-US" sz="3500" dirty="0"/>
          </a:p>
        </p:txBody>
      </p:sp>
      <p:sp>
        <p:nvSpPr>
          <p:cNvPr id="6" name="Text 3"/>
          <p:cNvSpPr/>
          <p:nvPr/>
        </p:nvSpPr>
        <p:spPr>
          <a:xfrm>
            <a:off x="833199" y="3914894"/>
            <a:ext cx="7477601" cy="444341"/>
          </a:xfrm>
          <a:prstGeom prst="rect">
            <a:avLst/>
          </a:prstGeom>
          <a:noFill/>
        </p:spPr>
        <p:txBody>
          <a:bodyPr wrap="none" rtlCol="0" anchor="t"/>
          <a:lstStyle/>
          <a:p>
            <a:pPr marL="0" indent="0">
              <a:lnSpc>
                <a:spcPts val="3500"/>
              </a:lnSpc>
              <a:buNone/>
            </a:pPr>
            <a:r>
              <a:rPr lang="en-US" sz="2185" dirty="0">
                <a:solidFill>
                  <a:srgbClr val="15213F"/>
                </a:solidFill>
                <a:latin typeface="Roboto" pitchFamily="34" charset="0"/>
                <a:ea typeface="Roboto" pitchFamily="34" charset="-122"/>
                <a:cs typeface="Roboto" pitchFamily="34" charset="-120"/>
              </a:rPr>
              <a:t>             BY KRITHEESHWAR.S</a:t>
            </a:r>
            <a:endParaRPr lang="en-US" sz="2185" dirty="0"/>
          </a:p>
        </p:txBody>
      </p:sp>
      <p:sp>
        <p:nvSpPr>
          <p:cNvPr id="7" name="Text 4"/>
          <p:cNvSpPr/>
          <p:nvPr/>
        </p:nvSpPr>
        <p:spPr>
          <a:xfrm>
            <a:off x="833199" y="4609148"/>
            <a:ext cx="7477601" cy="1066205"/>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Introducing the user-friendly currency converter program! Effortlessly convert between a wide range of global currencies with our intuitive tool, putting the power of smart financial decisions at your fingertips.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30910"/>
          </a:xfrm>
          <a:prstGeom prst="rect">
            <a:avLst/>
          </a:prstGeom>
          <a:solidFill>
            <a:srgbClr val="FBFCFE"/>
          </a:solidFill>
        </p:spPr>
      </p:sp>
      <p:sp>
        <p:nvSpPr>
          <p:cNvPr id="4" name="Text 2"/>
          <p:cNvSpPr/>
          <p:nvPr/>
        </p:nvSpPr>
        <p:spPr>
          <a:xfrm>
            <a:off x="2350532" y="574834"/>
            <a:ext cx="9929217" cy="1306354"/>
          </a:xfrm>
          <a:prstGeom prst="rect">
            <a:avLst/>
          </a:prstGeom>
          <a:noFill/>
        </p:spPr>
        <p:txBody>
          <a:bodyPr wrap="square" rtlCol="0" anchor="t"/>
          <a:lstStyle/>
          <a:p>
            <a:pPr marL="0" indent="0">
              <a:lnSpc>
                <a:spcPts val="5145"/>
              </a:lnSpc>
              <a:buNone/>
            </a:pPr>
            <a:r>
              <a:rPr lang="en-US" sz="4115" dirty="0">
                <a:solidFill>
                  <a:srgbClr val="476FD6"/>
                </a:solidFill>
                <a:latin typeface="Roboto Slab" pitchFamily="34" charset="0"/>
                <a:ea typeface="Roboto Slab" pitchFamily="34" charset="-122"/>
                <a:cs typeface="Roboto Slab" pitchFamily="34" charset="-120"/>
              </a:rPr>
              <a:t>Understanding Currency Exchange Rates</a:t>
            </a:r>
            <a:endParaRPr lang="en-US" sz="4115" dirty="0"/>
          </a:p>
        </p:txBody>
      </p:sp>
      <p:pic>
        <p:nvPicPr>
          <p:cNvPr id="5" name="Image 0" descr="preencoded.png"/>
          <p:cNvPicPr>
            <a:picLocks noChangeAspect="1"/>
          </p:cNvPicPr>
          <p:nvPr/>
        </p:nvPicPr>
        <p:blipFill>
          <a:blip r:embed="rId1"/>
          <a:stretch>
            <a:fillRect/>
          </a:stretch>
        </p:blipFill>
        <p:spPr>
          <a:xfrm>
            <a:off x="2350532" y="2299216"/>
            <a:ext cx="4807863" cy="2971443"/>
          </a:xfrm>
          <a:prstGeom prst="rect">
            <a:avLst/>
          </a:prstGeom>
        </p:spPr>
      </p:pic>
      <p:sp>
        <p:nvSpPr>
          <p:cNvPr id="6" name="Text 3"/>
          <p:cNvSpPr/>
          <p:nvPr/>
        </p:nvSpPr>
        <p:spPr>
          <a:xfrm>
            <a:off x="2350532" y="5531882"/>
            <a:ext cx="2612946" cy="326588"/>
          </a:xfrm>
          <a:prstGeom prst="rect">
            <a:avLst/>
          </a:prstGeom>
          <a:noFill/>
        </p:spPr>
        <p:txBody>
          <a:bodyPr wrap="none" rtlCol="0" anchor="t"/>
          <a:lstStyle/>
          <a:p>
            <a:pPr marL="0" indent="0" algn="l">
              <a:lnSpc>
                <a:spcPts val="2570"/>
              </a:lnSpc>
              <a:buNone/>
            </a:pPr>
            <a:endParaRPr lang="en-US" sz="2055" dirty="0"/>
          </a:p>
        </p:txBody>
      </p:sp>
      <p:sp>
        <p:nvSpPr>
          <p:cNvPr id="7" name="Text 4"/>
          <p:cNvSpPr/>
          <p:nvPr/>
        </p:nvSpPr>
        <p:spPr>
          <a:xfrm>
            <a:off x="2350532" y="5983843"/>
            <a:ext cx="4807863" cy="334447"/>
          </a:xfrm>
          <a:prstGeom prst="rect">
            <a:avLst/>
          </a:prstGeom>
          <a:noFill/>
        </p:spPr>
        <p:txBody>
          <a:bodyPr wrap="none" rtlCol="0" anchor="t"/>
          <a:lstStyle/>
          <a:p>
            <a:pPr marL="0" indent="0" algn="l">
              <a:lnSpc>
                <a:spcPts val="2635"/>
              </a:lnSpc>
              <a:buNone/>
            </a:pPr>
            <a:endParaRPr lang="en-US" sz="1645" dirty="0"/>
          </a:p>
        </p:txBody>
      </p:sp>
      <p:pic>
        <p:nvPicPr>
          <p:cNvPr id="8" name="Image 1" descr="preencoded.png"/>
          <p:cNvPicPr>
            <a:picLocks noChangeAspect="1"/>
          </p:cNvPicPr>
          <p:nvPr/>
        </p:nvPicPr>
        <p:blipFill>
          <a:blip r:embed="rId2"/>
          <a:stretch>
            <a:fillRect/>
          </a:stretch>
        </p:blipFill>
        <p:spPr>
          <a:xfrm>
            <a:off x="7471886" y="2299216"/>
            <a:ext cx="4807863" cy="2971443"/>
          </a:xfrm>
          <a:prstGeom prst="rect">
            <a:avLst/>
          </a:prstGeom>
        </p:spPr>
      </p:pic>
      <p:sp>
        <p:nvSpPr>
          <p:cNvPr id="9" name="Text 5"/>
          <p:cNvSpPr/>
          <p:nvPr/>
        </p:nvSpPr>
        <p:spPr>
          <a:xfrm>
            <a:off x="7471886" y="5531882"/>
            <a:ext cx="3294698" cy="326588"/>
          </a:xfrm>
          <a:prstGeom prst="rect">
            <a:avLst/>
          </a:prstGeom>
          <a:noFill/>
        </p:spPr>
        <p:txBody>
          <a:bodyPr wrap="none" rtlCol="0" anchor="t"/>
          <a:lstStyle/>
          <a:p>
            <a:pPr marL="0" indent="0" algn="l">
              <a:lnSpc>
                <a:spcPts val="2570"/>
              </a:lnSpc>
              <a:buNone/>
            </a:pPr>
            <a:r>
              <a:rPr lang="en-US" sz="2055" dirty="0">
                <a:solidFill>
                  <a:srgbClr val="476FD6"/>
                </a:solidFill>
                <a:latin typeface="Roboto Slab" pitchFamily="34" charset="0"/>
                <a:ea typeface="Roboto Slab" pitchFamily="34" charset="-122"/>
                <a:cs typeface="Roboto Slab" pitchFamily="34" charset="-120"/>
              </a:rPr>
              <a:t>Accessing Exchange Rates</a:t>
            </a:r>
            <a:endParaRPr lang="en-US" sz="2055" dirty="0"/>
          </a:p>
        </p:txBody>
      </p:sp>
      <p:sp>
        <p:nvSpPr>
          <p:cNvPr id="10" name="Text 6"/>
          <p:cNvSpPr/>
          <p:nvPr/>
        </p:nvSpPr>
        <p:spPr>
          <a:xfrm>
            <a:off x="7471886" y="5983843"/>
            <a:ext cx="4807863" cy="1672233"/>
          </a:xfrm>
          <a:prstGeom prst="rect">
            <a:avLst/>
          </a:prstGeom>
          <a:noFill/>
        </p:spPr>
        <p:txBody>
          <a:bodyPr wrap="square" rtlCol="0" anchor="t"/>
          <a:lstStyle/>
          <a:p>
            <a:pPr marL="0" indent="0" algn="l">
              <a:lnSpc>
                <a:spcPts val="2635"/>
              </a:lnSpc>
              <a:buNone/>
            </a:pPr>
            <a:r>
              <a:rPr lang="en-US" sz="1645" dirty="0">
                <a:solidFill>
                  <a:srgbClr val="15213F"/>
                </a:solidFill>
                <a:latin typeface="Roboto" pitchFamily="34" charset="0"/>
                <a:ea typeface="Roboto" pitchFamily="34" charset="-122"/>
                <a:cs typeface="Roboto" pitchFamily="34" charset="-120"/>
              </a:rPr>
              <a:t>Modern technologies make it easier than ever to access real-time exchange rate information, empowering individuals and businesses to make informed decisions about international transactions.</a:t>
            </a:r>
            <a:endParaRPr lang="en-US" sz="164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2037993" y="2170867"/>
            <a:ext cx="7947184" cy="694373"/>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Gathering Exchange Rate Data</a:t>
            </a:r>
            <a:endParaRPr lang="en-US" sz="4375" dirty="0"/>
          </a:p>
        </p:txBody>
      </p:sp>
      <p:sp>
        <p:nvSpPr>
          <p:cNvPr id="5" name="Shape 3"/>
          <p:cNvSpPr/>
          <p:nvPr/>
        </p:nvSpPr>
        <p:spPr>
          <a:xfrm>
            <a:off x="2037993" y="3483173"/>
            <a:ext cx="499943" cy="499943"/>
          </a:xfrm>
          <a:prstGeom prst="roundRect">
            <a:avLst>
              <a:gd name="adj" fmla="val 26667"/>
            </a:avLst>
          </a:prstGeom>
          <a:solidFill>
            <a:srgbClr val="DEE7F7"/>
          </a:solidFill>
        </p:spPr>
      </p:sp>
      <p:sp>
        <p:nvSpPr>
          <p:cNvPr id="6" name="Text 4"/>
          <p:cNvSpPr/>
          <p:nvPr/>
        </p:nvSpPr>
        <p:spPr>
          <a:xfrm>
            <a:off x="2219206" y="3524845"/>
            <a:ext cx="137398"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7" name="Text 5"/>
          <p:cNvSpPr/>
          <p:nvPr/>
        </p:nvSpPr>
        <p:spPr>
          <a:xfrm>
            <a:off x="2760107" y="3559493"/>
            <a:ext cx="2777490"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Use Online APIs</a:t>
            </a:r>
            <a:endParaRPr lang="en-US" sz="2185" dirty="0"/>
          </a:p>
        </p:txBody>
      </p:sp>
      <p:sp>
        <p:nvSpPr>
          <p:cNvPr id="8" name="Text 6"/>
          <p:cNvSpPr/>
          <p:nvPr/>
        </p:nvSpPr>
        <p:spPr>
          <a:xfrm>
            <a:off x="2760107" y="4039910"/>
            <a:ext cx="4444008" cy="710803"/>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Get the latest exchange rates in real-time from currency APIs.</a:t>
            </a:r>
            <a:endParaRPr lang="en-US" sz="1750" dirty="0"/>
          </a:p>
        </p:txBody>
      </p:sp>
      <p:sp>
        <p:nvSpPr>
          <p:cNvPr id="9" name="Shape 7"/>
          <p:cNvSpPr/>
          <p:nvPr/>
        </p:nvSpPr>
        <p:spPr>
          <a:xfrm>
            <a:off x="7426285" y="3483173"/>
            <a:ext cx="499943" cy="499943"/>
          </a:xfrm>
          <a:prstGeom prst="roundRect">
            <a:avLst>
              <a:gd name="adj" fmla="val 26667"/>
            </a:avLst>
          </a:prstGeom>
          <a:solidFill>
            <a:srgbClr val="DEE7F7"/>
          </a:solidFill>
        </p:spPr>
      </p:sp>
      <p:sp>
        <p:nvSpPr>
          <p:cNvPr id="10" name="Text 8"/>
          <p:cNvSpPr/>
          <p:nvPr/>
        </p:nvSpPr>
        <p:spPr>
          <a:xfrm>
            <a:off x="7584162" y="3524845"/>
            <a:ext cx="184071"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1" name="Text 9"/>
          <p:cNvSpPr/>
          <p:nvPr/>
        </p:nvSpPr>
        <p:spPr>
          <a:xfrm>
            <a:off x="8148399" y="3559493"/>
            <a:ext cx="2777490"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Scrape Websites</a:t>
            </a:r>
            <a:endParaRPr lang="en-US" sz="2185" dirty="0"/>
          </a:p>
        </p:txBody>
      </p:sp>
      <p:sp>
        <p:nvSpPr>
          <p:cNvPr id="12" name="Text 10"/>
          <p:cNvSpPr/>
          <p:nvPr/>
        </p:nvSpPr>
        <p:spPr>
          <a:xfrm>
            <a:off x="8148399" y="4039910"/>
            <a:ext cx="4444008" cy="710803"/>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Gather data from reputable financial websites.</a:t>
            </a:r>
            <a:endParaRPr lang="en-US" sz="1750" dirty="0"/>
          </a:p>
        </p:txBody>
      </p:sp>
      <p:sp>
        <p:nvSpPr>
          <p:cNvPr id="13" name="Shape 11"/>
          <p:cNvSpPr/>
          <p:nvPr/>
        </p:nvSpPr>
        <p:spPr>
          <a:xfrm>
            <a:off x="2037993" y="5146477"/>
            <a:ext cx="499943" cy="499943"/>
          </a:xfrm>
          <a:prstGeom prst="roundRect">
            <a:avLst>
              <a:gd name="adj" fmla="val 26667"/>
            </a:avLst>
          </a:prstGeom>
          <a:solidFill>
            <a:srgbClr val="DEE7F7"/>
          </a:solidFill>
        </p:spPr>
      </p:sp>
      <p:sp>
        <p:nvSpPr>
          <p:cNvPr id="14" name="Text 12"/>
          <p:cNvSpPr/>
          <p:nvPr/>
        </p:nvSpPr>
        <p:spPr>
          <a:xfrm>
            <a:off x="2197894" y="5188148"/>
            <a:ext cx="180023"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5" name="Text 13"/>
          <p:cNvSpPr/>
          <p:nvPr/>
        </p:nvSpPr>
        <p:spPr>
          <a:xfrm>
            <a:off x="2760107" y="5222796"/>
            <a:ext cx="2777490"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Maintain a Database</a:t>
            </a:r>
            <a:endParaRPr lang="en-US" sz="2185" dirty="0"/>
          </a:p>
        </p:txBody>
      </p:sp>
      <p:sp>
        <p:nvSpPr>
          <p:cNvPr id="16" name="Text 14"/>
          <p:cNvSpPr/>
          <p:nvPr/>
        </p:nvSpPr>
        <p:spPr>
          <a:xfrm>
            <a:off x="2760107" y="5703213"/>
            <a:ext cx="4444008" cy="355402"/>
          </a:xfrm>
          <a:prstGeom prst="rect">
            <a:avLst/>
          </a:prstGeom>
          <a:noFill/>
        </p:spPr>
        <p:txBody>
          <a:bodyPr wrap="non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Store historical exchange rate information.</a:t>
            </a:r>
            <a:endParaRPr lang="en-US" sz="1750" dirty="0"/>
          </a:p>
        </p:txBody>
      </p:sp>
      <p:sp>
        <p:nvSpPr>
          <p:cNvPr id="17" name="Shape 15"/>
          <p:cNvSpPr/>
          <p:nvPr/>
        </p:nvSpPr>
        <p:spPr>
          <a:xfrm>
            <a:off x="7426285" y="5146477"/>
            <a:ext cx="499943" cy="499943"/>
          </a:xfrm>
          <a:prstGeom prst="roundRect">
            <a:avLst>
              <a:gd name="adj" fmla="val 26667"/>
            </a:avLst>
          </a:prstGeom>
          <a:solidFill>
            <a:srgbClr val="DEE7F7"/>
          </a:solidFill>
        </p:spPr>
      </p:sp>
      <p:sp>
        <p:nvSpPr>
          <p:cNvPr id="18" name="Text 16"/>
          <p:cNvSpPr/>
          <p:nvPr/>
        </p:nvSpPr>
        <p:spPr>
          <a:xfrm>
            <a:off x="7579638" y="5188148"/>
            <a:ext cx="193238"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4</a:t>
            </a:r>
            <a:endParaRPr lang="en-US" sz="2625" dirty="0"/>
          </a:p>
        </p:txBody>
      </p:sp>
      <p:sp>
        <p:nvSpPr>
          <p:cNvPr id="19" name="Text 17"/>
          <p:cNvSpPr/>
          <p:nvPr/>
        </p:nvSpPr>
        <p:spPr>
          <a:xfrm>
            <a:off x="8148399" y="5222796"/>
            <a:ext cx="2777490"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Schedule Updates</a:t>
            </a:r>
            <a:endParaRPr lang="en-US" sz="2185" dirty="0"/>
          </a:p>
        </p:txBody>
      </p:sp>
      <p:sp>
        <p:nvSpPr>
          <p:cNvPr id="20" name="Text 18"/>
          <p:cNvSpPr/>
          <p:nvPr/>
        </p:nvSpPr>
        <p:spPr>
          <a:xfrm>
            <a:off x="8148399" y="5703213"/>
            <a:ext cx="4444008" cy="355402"/>
          </a:xfrm>
          <a:prstGeom prst="rect">
            <a:avLst/>
          </a:prstGeom>
          <a:noFill/>
        </p:spPr>
        <p:txBody>
          <a:bodyPr wrap="non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Regularly update the exchange rate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2037993" y="1174671"/>
            <a:ext cx="9352478" cy="694373"/>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Implementing the Conversion Logic</a:t>
            </a:r>
            <a:endParaRPr lang="en-US" sz="4375" dirty="0"/>
          </a:p>
        </p:txBody>
      </p:sp>
      <p:sp>
        <p:nvSpPr>
          <p:cNvPr id="5" name="Shape 3"/>
          <p:cNvSpPr/>
          <p:nvPr/>
        </p:nvSpPr>
        <p:spPr>
          <a:xfrm>
            <a:off x="7293054" y="2313384"/>
            <a:ext cx="44410" cy="4741545"/>
          </a:xfrm>
          <a:prstGeom prst="rect">
            <a:avLst/>
          </a:prstGeom>
          <a:solidFill>
            <a:srgbClr val="BBC4DC"/>
          </a:solidFill>
        </p:spPr>
      </p:sp>
      <p:sp>
        <p:nvSpPr>
          <p:cNvPr id="6" name="Shape 4"/>
          <p:cNvSpPr/>
          <p:nvPr/>
        </p:nvSpPr>
        <p:spPr>
          <a:xfrm>
            <a:off x="6287631" y="2714685"/>
            <a:ext cx="777597" cy="44410"/>
          </a:xfrm>
          <a:prstGeom prst="rect">
            <a:avLst/>
          </a:prstGeom>
          <a:solidFill>
            <a:srgbClr val="BBC4DC"/>
          </a:solidFill>
        </p:spPr>
      </p:sp>
      <p:sp>
        <p:nvSpPr>
          <p:cNvPr id="7" name="Shape 5"/>
          <p:cNvSpPr/>
          <p:nvPr/>
        </p:nvSpPr>
        <p:spPr>
          <a:xfrm>
            <a:off x="7065228" y="2486978"/>
            <a:ext cx="499943" cy="499943"/>
          </a:xfrm>
          <a:prstGeom prst="roundRect">
            <a:avLst>
              <a:gd name="adj" fmla="val 26667"/>
            </a:avLst>
          </a:prstGeom>
          <a:solidFill>
            <a:srgbClr val="DEE7F7"/>
          </a:solidFill>
        </p:spPr>
      </p:sp>
      <p:sp>
        <p:nvSpPr>
          <p:cNvPr id="8" name="Text 6"/>
          <p:cNvSpPr/>
          <p:nvPr/>
        </p:nvSpPr>
        <p:spPr>
          <a:xfrm>
            <a:off x="7246441" y="2528649"/>
            <a:ext cx="137398"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9" name="Text 7"/>
          <p:cNvSpPr/>
          <p:nvPr/>
        </p:nvSpPr>
        <p:spPr>
          <a:xfrm>
            <a:off x="3216950" y="2535555"/>
            <a:ext cx="2876193" cy="347186"/>
          </a:xfrm>
          <a:prstGeom prst="rect">
            <a:avLst/>
          </a:prstGeom>
          <a:noFill/>
        </p:spPr>
        <p:txBody>
          <a:bodyPr wrap="none" rtlCol="0" anchor="t"/>
          <a:lstStyle/>
          <a:p>
            <a:pPr marL="0" indent="0" algn="r">
              <a:lnSpc>
                <a:spcPts val="2735"/>
              </a:lnSpc>
              <a:buNone/>
            </a:pPr>
            <a:r>
              <a:rPr lang="en-US" sz="2185" dirty="0">
                <a:solidFill>
                  <a:srgbClr val="476FD6"/>
                </a:solidFill>
                <a:latin typeface="Roboto Slab" pitchFamily="34" charset="0"/>
                <a:ea typeface="Roboto Slab" pitchFamily="34" charset="-122"/>
                <a:cs typeface="Roboto Slab" pitchFamily="34" charset="-120"/>
              </a:rPr>
              <a:t>Fetch Exchange Rates</a:t>
            </a:r>
            <a:endParaRPr lang="en-US" sz="2185" dirty="0"/>
          </a:p>
        </p:txBody>
      </p:sp>
      <p:sp>
        <p:nvSpPr>
          <p:cNvPr id="10" name="Text 8"/>
          <p:cNvSpPr/>
          <p:nvPr/>
        </p:nvSpPr>
        <p:spPr>
          <a:xfrm>
            <a:off x="2037993" y="3015972"/>
            <a:ext cx="4055150" cy="1066205"/>
          </a:xfrm>
          <a:prstGeom prst="rect">
            <a:avLst/>
          </a:prstGeom>
          <a:noFill/>
        </p:spPr>
        <p:txBody>
          <a:bodyPr wrap="square" rtlCol="0" anchor="t"/>
          <a:lstStyle/>
          <a:p>
            <a:pPr marL="0" indent="0" algn="r">
              <a:lnSpc>
                <a:spcPts val="2800"/>
              </a:lnSpc>
              <a:buNone/>
            </a:pPr>
            <a:r>
              <a:rPr lang="en-US" sz="1750" dirty="0">
                <a:solidFill>
                  <a:srgbClr val="15213F"/>
                </a:solidFill>
                <a:latin typeface="Roboto" pitchFamily="34" charset="0"/>
                <a:ea typeface="Roboto" pitchFamily="34" charset="-122"/>
                <a:cs typeface="Roboto" pitchFamily="34" charset="-120"/>
              </a:rPr>
              <a:t>Retrieve the latest exchange rates from a reliable dataset, ensuring the data is up-to-date and accurate.</a:t>
            </a:r>
            <a:endParaRPr lang="en-US" sz="1750" dirty="0"/>
          </a:p>
        </p:txBody>
      </p:sp>
      <p:sp>
        <p:nvSpPr>
          <p:cNvPr id="11" name="Shape 9"/>
          <p:cNvSpPr/>
          <p:nvPr/>
        </p:nvSpPr>
        <p:spPr>
          <a:xfrm>
            <a:off x="7565172" y="3825538"/>
            <a:ext cx="777597" cy="44410"/>
          </a:xfrm>
          <a:prstGeom prst="rect">
            <a:avLst/>
          </a:prstGeom>
          <a:solidFill>
            <a:srgbClr val="BBC4DC"/>
          </a:solidFill>
        </p:spPr>
      </p:sp>
      <p:sp>
        <p:nvSpPr>
          <p:cNvPr id="12" name="Shape 10"/>
          <p:cNvSpPr/>
          <p:nvPr/>
        </p:nvSpPr>
        <p:spPr>
          <a:xfrm>
            <a:off x="7065228" y="3597831"/>
            <a:ext cx="499943" cy="499943"/>
          </a:xfrm>
          <a:prstGeom prst="roundRect">
            <a:avLst>
              <a:gd name="adj" fmla="val 26667"/>
            </a:avLst>
          </a:prstGeom>
          <a:solidFill>
            <a:srgbClr val="DEE7F7"/>
          </a:solidFill>
        </p:spPr>
      </p:sp>
      <p:sp>
        <p:nvSpPr>
          <p:cNvPr id="13" name="Text 11"/>
          <p:cNvSpPr/>
          <p:nvPr/>
        </p:nvSpPr>
        <p:spPr>
          <a:xfrm>
            <a:off x="7223105" y="3639503"/>
            <a:ext cx="184071"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4" name="Text 12"/>
          <p:cNvSpPr/>
          <p:nvPr/>
        </p:nvSpPr>
        <p:spPr>
          <a:xfrm>
            <a:off x="8537258" y="3646408"/>
            <a:ext cx="3632359" cy="347186"/>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Define Conversion Function</a:t>
            </a:r>
            <a:endParaRPr lang="en-US" sz="2185" dirty="0"/>
          </a:p>
        </p:txBody>
      </p:sp>
      <p:sp>
        <p:nvSpPr>
          <p:cNvPr id="15" name="Text 13"/>
          <p:cNvSpPr/>
          <p:nvPr/>
        </p:nvSpPr>
        <p:spPr>
          <a:xfrm>
            <a:off x="8537258" y="4126825"/>
            <a:ext cx="4055150" cy="1421606"/>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Create a function that takes the input currency, target currency, and amount as parameters, and returns the converted amount.</a:t>
            </a:r>
            <a:endParaRPr lang="en-US" sz="1750" dirty="0"/>
          </a:p>
        </p:txBody>
      </p:sp>
      <p:sp>
        <p:nvSpPr>
          <p:cNvPr id="16" name="Shape 14"/>
          <p:cNvSpPr/>
          <p:nvPr/>
        </p:nvSpPr>
        <p:spPr>
          <a:xfrm>
            <a:off x="6287631" y="5109746"/>
            <a:ext cx="777597" cy="44410"/>
          </a:xfrm>
          <a:prstGeom prst="rect">
            <a:avLst/>
          </a:prstGeom>
          <a:solidFill>
            <a:srgbClr val="BBC4DC"/>
          </a:solidFill>
        </p:spPr>
      </p:sp>
      <p:sp>
        <p:nvSpPr>
          <p:cNvPr id="17" name="Shape 15"/>
          <p:cNvSpPr/>
          <p:nvPr/>
        </p:nvSpPr>
        <p:spPr>
          <a:xfrm>
            <a:off x="7065228" y="4882039"/>
            <a:ext cx="499943" cy="499943"/>
          </a:xfrm>
          <a:prstGeom prst="roundRect">
            <a:avLst>
              <a:gd name="adj" fmla="val 26667"/>
            </a:avLst>
          </a:prstGeom>
          <a:solidFill>
            <a:srgbClr val="DEE7F7"/>
          </a:solidFill>
        </p:spPr>
      </p:sp>
      <p:sp>
        <p:nvSpPr>
          <p:cNvPr id="18" name="Text 16"/>
          <p:cNvSpPr/>
          <p:nvPr/>
        </p:nvSpPr>
        <p:spPr>
          <a:xfrm>
            <a:off x="7225129" y="4923711"/>
            <a:ext cx="180023"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9" name="Text 17"/>
          <p:cNvSpPr/>
          <p:nvPr/>
        </p:nvSpPr>
        <p:spPr>
          <a:xfrm>
            <a:off x="3315653" y="4930616"/>
            <a:ext cx="2777490" cy="347186"/>
          </a:xfrm>
          <a:prstGeom prst="rect">
            <a:avLst/>
          </a:prstGeom>
          <a:noFill/>
        </p:spPr>
        <p:txBody>
          <a:bodyPr wrap="none" rtlCol="0" anchor="t"/>
          <a:lstStyle/>
          <a:p>
            <a:pPr marL="0" indent="0" algn="r">
              <a:lnSpc>
                <a:spcPts val="2735"/>
              </a:lnSpc>
              <a:buNone/>
            </a:pPr>
            <a:r>
              <a:rPr lang="en-US" sz="2185" dirty="0">
                <a:solidFill>
                  <a:srgbClr val="476FD6"/>
                </a:solidFill>
                <a:latin typeface="Roboto Slab" pitchFamily="34" charset="0"/>
                <a:ea typeface="Roboto Slab" pitchFamily="34" charset="-122"/>
                <a:cs typeface="Roboto Slab" pitchFamily="34" charset="-120"/>
              </a:rPr>
              <a:t>Handle Edge Cases</a:t>
            </a:r>
            <a:endParaRPr lang="en-US" sz="2185" dirty="0"/>
          </a:p>
        </p:txBody>
      </p:sp>
      <p:sp>
        <p:nvSpPr>
          <p:cNvPr id="20" name="Text 18"/>
          <p:cNvSpPr/>
          <p:nvPr/>
        </p:nvSpPr>
        <p:spPr>
          <a:xfrm>
            <a:off x="2037993" y="5411033"/>
            <a:ext cx="4055150" cy="1421606"/>
          </a:xfrm>
          <a:prstGeom prst="rect">
            <a:avLst/>
          </a:prstGeom>
          <a:noFill/>
        </p:spPr>
        <p:txBody>
          <a:bodyPr wrap="square" rtlCol="0" anchor="t"/>
          <a:lstStyle/>
          <a:p>
            <a:pPr marL="0" indent="0" algn="r">
              <a:lnSpc>
                <a:spcPts val="2800"/>
              </a:lnSpc>
              <a:buNone/>
            </a:pPr>
            <a:r>
              <a:rPr lang="en-US" sz="1750" dirty="0">
                <a:solidFill>
                  <a:srgbClr val="15213F"/>
                </a:solidFill>
                <a:latin typeface="Roboto" pitchFamily="34" charset="0"/>
                <a:ea typeface="Roboto" pitchFamily="34" charset="-122"/>
                <a:cs typeface="Roboto" pitchFamily="34" charset="-120"/>
              </a:rPr>
              <a:t>Implement error handling to address potential issues, such as invalid input, unsupported currencies, or unavailable exchange rates.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2037993" y="1325285"/>
            <a:ext cx="10554414" cy="1388745"/>
          </a:xfrm>
          <a:prstGeom prst="rect">
            <a:avLst/>
          </a:prstGeom>
          <a:noFill/>
        </p:spPr>
        <p:txBody>
          <a:bodyPr wrap="squar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Handling User Input and Error Checking</a:t>
            </a:r>
            <a:endParaRPr lang="en-US" sz="4375" dirty="0"/>
          </a:p>
        </p:txBody>
      </p:sp>
      <p:pic>
        <p:nvPicPr>
          <p:cNvPr id="5" name="Image 0" descr="preencoded.png"/>
          <p:cNvPicPr>
            <a:picLocks noChangeAspect="1"/>
          </p:cNvPicPr>
          <p:nvPr/>
        </p:nvPicPr>
        <p:blipFill>
          <a:blip r:embed="rId1"/>
          <a:stretch>
            <a:fillRect/>
          </a:stretch>
        </p:blipFill>
        <p:spPr>
          <a:xfrm>
            <a:off x="2037993" y="3158371"/>
            <a:ext cx="555427" cy="555427"/>
          </a:xfrm>
          <a:prstGeom prst="rect">
            <a:avLst/>
          </a:prstGeom>
        </p:spPr>
      </p:pic>
      <p:sp>
        <p:nvSpPr>
          <p:cNvPr id="6" name="Text 3"/>
          <p:cNvSpPr/>
          <p:nvPr/>
        </p:nvSpPr>
        <p:spPr>
          <a:xfrm>
            <a:off x="2037993" y="3935968"/>
            <a:ext cx="2777490" cy="347186"/>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User Input</a:t>
            </a:r>
            <a:endParaRPr lang="en-US" sz="2185" dirty="0"/>
          </a:p>
        </p:txBody>
      </p:sp>
      <p:sp>
        <p:nvSpPr>
          <p:cNvPr id="7" name="Text 4"/>
          <p:cNvSpPr/>
          <p:nvPr/>
        </p:nvSpPr>
        <p:spPr>
          <a:xfrm>
            <a:off x="2037993" y="4416385"/>
            <a:ext cx="3295888" cy="2132409"/>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The program should accept user input for the amount to be converted and the source and target currencies. This input needs to be handled carefully to ensure it is in the correct format.</a:t>
            </a:r>
            <a:endParaRPr lang="en-US" sz="1750" dirty="0"/>
          </a:p>
        </p:txBody>
      </p:sp>
      <p:pic>
        <p:nvPicPr>
          <p:cNvPr id="8" name="Image 1" descr="preencoded.png"/>
          <p:cNvPicPr>
            <a:picLocks noChangeAspect="1"/>
          </p:cNvPicPr>
          <p:nvPr/>
        </p:nvPicPr>
        <p:blipFill>
          <a:blip r:embed="rId2"/>
          <a:stretch>
            <a:fillRect/>
          </a:stretch>
        </p:blipFill>
        <p:spPr>
          <a:xfrm>
            <a:off x="5667137" y="3158371"/>
            <a:ext cx="555427" cy="555427"/>
          </a:xfrm>
          <a:prstGeom prst="rect">
            <a:avLst/>
          </a:prstGeom>
        </p:spPr>
      </p:pic>
      <p:sp>
        <p:nvSpPr>
          <p:cNvPr id="9" name="Text 5"/>
          <p:cNvSpPr/>
          <p:nvPr/>
        </p:nvSpPr>
        <p:spPr>
          <a:xfrm>
            <a:off x="5667137" y="3935968"/>
            <a:ext cx="2777490" cy="347186"/>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Error Handling</a:t>
            </a:r>
            <a:endParaRPr lang="en-US" sz="2185" dirty="0"/>
          </a:p>
        </p:txBody>
      </p:sp>
      <p:sp>
        <p:nvSpPr>
          <p:cNvPr id="10" name="Text 6"/>
          <p:cNvSpPr/>
          <p:nvPr/>
        </p:nvSpPr>
        <p:spPr>
          <a:xfrm>
            <a:off x="5667137" y="4416385"/>
            <a:ext cx="3296007" cy="2487811"/>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The program should check for invalid inputs, such as non-numeric values or unsupported currencies, and provide clear error messages to the user. This helps ensure a smooth and user-friendly experience.</a:t>
            </a:r>
            <a:endParaRPr lang="en-US" sz="1750" dirty="0"/>
          </a:p>
        </p:txBody>
      </p:sp>
      <p:pic>
        <p:nvPicPr>
          <p:cNvPr id="11" name="Image 2" descr="preencoded.png"/>
          <p:cNvPicPr>
            <a:picLocks noChangeAspect="1"/>
          </p:cNvPicPr>
          <p:nvPr/>
        </p:nvPicPr>
        <p:blipFill>
          <a:blip r:embed="rId3"/>
          <a:stretch>
            <a:fillRect/>
          </a:stretch>
        </p:blipFill>
        <p:spPr>
          <a:xfrm>
            <a:off x="9296400" y="3158371"/>
            <a:ext cx="555427" cy="555427"/>
          </a:xfrm>
          <a:prstGeom prst="rect">
            <a:avLst/>
          </a:prstGeom>
        </p:spPr>
      </p:pic>
      <p:sp>
        <p:nvSpPr>
          <p:cNvPr id="12" name="Text 7"/>
          <p:cNvSpPr/>
          <p:nvPr/>
        </p:nvSpPr>
        <p:spPr>
          <a:xfrm>
            <a:off x="9296400" y="3935968"/>
            <a:ext cx="2777490" cy="347186"/>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Data Validation</a:t>
            </a:r>
            <a:endParaRPr lang="en-US" sz="2185" dirty="0"/>
          </a:p>
        </p:txBody>
      </p:sp>
      <p:sp>
        <p:nvSpPr>
          <p:cNvPr id="13" name="Text 8"/>
          <p:cNvSpPr/>
          <p:nvPr/>
        </p:nvSpPr>
        <p:spPr>
          <a:xfrm>
            <a:off x="9296400" y="4416385"/>
            <a:ext cx="3296007" cy="2487811"/>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The program should validate the user's input against the available currency data to ensure the conversion can be performed correctly. This includes verifying the currency codes and checking for any potential data issues.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p:spPr>
        <p:txBody>
          <a:bodyPr wrap="squar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Displaying the Converted Amount</a:t>
            </a:r>
            <a:endParaRPr lang="en-US" sz="4375" dirty="0"/>
          </a:p>
        </p:txBody>
      </p:sp>
      <p:sp>
        <p:nvSpPr>
          <p:cNvPr id="6" name="Text 3"/>
          <p:cNvSpPr/>
          <p:nvPr/>
        </p:nvSpPr>
        <p:spPr>
          <a:xfrm>
            <a:off x="833199" y="3429238"/>
            <a:ext cx="7477601" cy="1421606"/>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The currency converter program should prominently display the converted amount after the user has entered the values to be exchanged. This should be presented in a clear, easy-to-read format with the appropriate currency symbol and formatting.</a:t>
            </a:r>
            <a:endParaRPr lang="en-US" sz="1750" dirty="0"/>
          </a:p>
        </p:txBody>
      </p:sp>
      <p:sp>
        <p:nvSpPr>
          <p:cNvPr id="7" name="Text 4"/>
          <p:cNvSpPr/>
          <p:nvPr/>
        </p:nvSpPr>
        <p:spPr>
          <a:xfrm>
            <a:off x="833199" y="5100757"/>
            <a:ext cx="7477601" cy="1421606"/>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The conversion result should be highlighted to draw the user's attention, making it simple for them to quickly understand the final amount. Providing a visual representation of the exchange rate used can also help the user gauge the reasonableness of the conversion.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2037993" y="727234"/>
            <a:ext cx="5554980" cy="694373"/>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OUTPUT </a:t>
            </a:r>
            <a:endParaRPr lang="en-US" sz="4375" dirty="0"/>
          </a:p>
        </p:txBody>
      </p:sp>
      <p:sp>
        <p:nvSpPr>
          <p:cNvPr id="5" name="Shape 3"/>
          <p:cNvSpPr/>
          <p:nvPr/>
        </p:nvSpPr>
        <p:spPr>
          <a:xfrm>
            <a:off x="2037993" y="1865948"/>
            <a:ext cx="10554414" cy="1754743"/>
          </a:xfrm>
          <a:prstGeom prst="roundRect">
            <a:avLst>
              <a:gd name="adj" fmla="val 7598"/>
            </a:avLst>
          </a:prstGeom>
          <a:solidFill>
            <a:srgbClr val="EAEFFA"/>
          </a:solidFill>
        </p:spPr>
      </p:sp>
      <p:sp>
        <p:nvSpPr>
          <p:cNvPr id="6" name="Shape 4"/>
          <p:cNvSpPr/>
          <p:nvPr/>
        </p:nvSpPr>
        <p:spPr>
          <a:xfrm>
            <a:off x="2026920" y="1865948"/>
            <a:ext cx="10576560" cy="1754743"/>
          </a:xfrm>
          <a:prstGeom prst="roundRect">
            <a:avLst>
              <a:gd name="adj" fmla="val 1899"/>
            </a:avLst>
          </a:prstGeom>
          <a:solidFill>
            <a:srgbClr val="EAEFFA"/>
          </a:solidFill>
        </p:spPr>
      </p:sp>
      <p:sp>
        <p:nvSpPr>
          <p:cNvPr id="7" name="Text 5"/>
          <p:cNvSpPr/>
          <p:nvPr/>
        </p:nvSpPr>
        <p:spPr>
          <a:xfrm>
            <a:off x="2249091" y="2032516"/>
            <a:ext cx="10132219" cy="1421606"/>
          </a:xfrm>
          <a:prstGeom prst="rect">
            <a:avLst/>
          </a:prstGeom>
          <a:noFill/>
        </p:spPr>
        <p:txBody>
          <a:bodyPr wrap="square" rtlCol="0" anchor="t"/>
          <a:lstStyle/>
          <a:p>
            <a:pPr marL="0" indent="0">
              <a:lnSpc>
                <a:spcPts val="2800"/>
              </a:lnSpc>
              <a:buNone/>
            </a:pPr>
            <a:r>
              <a:rPr lang="en-US" sz="1750" dirty="0">
                <a:solidFill>
                  <a:srgbClr val="15213F"/>
                </a:solidFill>
                <a:highlight>
                  <a:srgbClr val="EAEFFA"/>
                </a:highlight>
                <a:latin typeface="Consolas" panose="020B0609020204030204" pitchFamily="34" charset="0"/>
                <a:ea typeface="Consolas" panose="020B0609020204030204" pitchFamily="34" charset="-122"/>
                <a:cs typeface="Consolas" panose="020B0609020204030204" pitchFamily="34" charset="-120"/>
              </a:rPr>
              <a:t>Enter the amount to be converted:  1
Enter the currency code you want to convert from (e.g., INR, USD, EUR, GBP, JPY):  ABC
Enter the currency code you want to convert to (e.g., INR, USD, EUR, GBP, JPY):  INR
</a:t>
            </a:r>
            <a:endParaRPr lang="en-US" sz="1750" dirty="0"/>
          </a:p>
        </p:txBody>
      </p:sp>
      <p:sp>
        <p:nvSpPr>
          <p:cNvPr id="8" name="Shape 6"/>
          <p:cNvSpPr/>
          <p:nvPr/>
        </p:nvSpPr>
        <p:spPr>
          <a:xfrm>
            <a:off x="2037993" y="3870603"/>
            <a:ext cx="10554414" cy="688538"/>
          </a:xfrm>
          <a:prstGeom prst="roundRect">
            <a:avLst>
              <a:gd name="adj" fmla="val 19363"/>
            </a:avLst>
          </a:prstGeom>
          <a:solidFill>
            <a:srgbClr val="EAEFFA"/>
          </a:solidFill>
        </p:spPr>
      </p:sp>
      <p:sp>
        <p:nvSpPr>
          <p:cNvPr id="9" name="Shape 7"/>
          <p:cNvSpPr/>
          <p:nvPr/>
        </p:nvSpPr>
        <p:spPr>
          <a:xfrm>
            <a:off x="2026920" y="3870603"/>
            <a:ext cx="10576560" cy="688538"/>
          </a:xfrm>
          <a:prstGeom prst="roundRect">
            <a:avLst>
              <a:gd name="adj" fmla="val 4841"/>
            </a:avLst>
          </a:prstGeom>
          <a:solidFill>
            <a:srgbClr val="EAEFFA"/>
          </a:solidFill>
        </p:spPr>
      </p:sp>
      <p:sp>
        <p:nvSpPr>
          <p:cNvPr id="10" name="Text 8"/>
          <p:cNvSpPr/>
          <p:nvPr/>
        </p:nvSpPr>
        <p:spPr>
          <a:xfrm>
            <a:off x="2249091" y="4037171"/>
            <a:ext cx="10132219" cy="355402"/>
          </a:xfrm>
          <a:prstGeom prst="rect">
            <a:avLst/>
          </a:prstGeom>
          <a:noFill/>
        </p:spPr>
        <p:txBody>
          <a:bodyPr wrap="none" rtlCol="0" anchor="t"/>
          <a:lstStyle/>
          <a:p>
            <a:pPr marL="0" indent="0">
              <a:lnSpc>
                <a:spcPts val="2800"/>
              </a:lnSpc>
              <a:buNone/>
            </a:pPr>
            <a:r>
              <a:rPr lang="en-US" sz="1750" dirty="0">
                <a:solidFill>
                  <a:srgbClr val="15213F"/>
                </a:solidFill>
                <a:highlight>
                  <a:srgbClr val="EAEFFA"/>
                </a:highlight>
                <a:latin typeface="Consolas" panose="020B0609020204030204" pitchFamily="34" charset="0"/>
                <a:ea typeface="Consolas" panose="020B0609020204030204" pitchFamily="34" charset="-122"/>
                <a:cs typeface="Consolas" panose="020B0609020204030204" pitchFamily="34" charset="-120"/>
              </a:rPr>
              <a:t>Invalid currency code :- </a:t>
            </a:r>
            <a:endParaRPr lang="en-US" sz="1750" dirty="0"/>
          </a:p>
        </p:txBody>
      </p:sp>
      <p:sp>
        <p:nvSpPr>
          <p:cNvPr id="11" name="Shape 9"/>
          <p:cNvSpPr/>
          <p:nvPr/>
        </p:nvSpPr>
        <p:spPr>
          <a:xfrm>
            <a:off x="2037993" y="4809053"/>
            <a:ext cx="10554414" cy="1754743"/>
          </a:xfrm>
          <a:prstGeom prst="roundRect">
            <a:avLst>
              <a:gd name="adj" fmla="val 7598"/>
            </a:avLst>
          </a:prstGeom>
          <a:solidFill>
            <a:srgbClr val="EAEFFA"/>
          </a:solidFill>
        </p:spPr>
      </p:sp>
      <p:sp>
        <p:nvSpPr>
          <p:cNvPr id="12" name="Shape 10"/>
          <p:cNvSpPr/>
          <p:nvPr/>
        </p:nvSpPr>
        <p:spPr>
          <a:xfrm>
            <a:off x="2026920" y="4809053"/>
            <a:ext cx="10576560" cy="1754743"/>
          </a:xfrm>
          <a:prstGeom prst="roundRect">
            <a:avLst>
              <a:gd name="adj" fmla="val 1899"/>
            </a:avLst>
          </a:prstGeom>
          <a:solidFill>
            <a:srgbClr val="EAEFFA"/>
          </a:solidFill>
        </p:spPr>
      </p:sp>
      <p:sp>
        <p:nvSpPr>
          <p:cNvPr id="13" name="Text 11"/>
          <p:cNvSpPr/>
          <p:nvPr/>
        </p:nvSpPr>
        <p:spPr>
          <a:xfrm>
            <a:off x="2249091" y="4975622"/>
            <a:ext cx="10132219" cy="1421606"/>
          </a:xfrm>
          <a:prstGeom prst="rect">
            <a:avLst/>
          </a:prstGeom>
          <a:noFill/>
        </p:spPr>
        <p:txBody>
          <a:bodyPr wrap="square" rtlCol="0" anchor="t"/>
          <a:lstStyle/>
          <a:p>
            <a:pPr marL="0" indent="0">
              <a:lnSpc>
                <a:spcPts val="2800"/>
              </a:lnSpc>
              <a:buNone/>
            </a:pPr>
            <a:r>
              <a:rPr lang="en-US" sz="1750" dirty="0">
                <a:solidFill>
                  <a:srgbClr val="15213F"/>
                </a:solidFill>
                <a:highlight>
                  <a:srgbClr val="EAEFFA"/>
                </a:highlight>
                <a:latin typeface="Consolas" panose="020B0609020204030204" pitchFamily="34" charset="0"/>
                <a:ea typeface="Consolas" panose="020B0609020204030204" pitchFamily="34" charset="-122"/>
                <a:cs typeface="Consolas" panose="020B0609020204030204" pitchFamily="34" charset="-120"/>
              </a:rPr>
              <a:t>Enter the amount to be converted:  165
Enter the currency code you want to convert from (e.g., INR, USD, EUR, GBP, JPY):  INR
Enter the currency code you want to convert to (e.g., INR, USD, EUR, GBP, JPY):  USD
</a:t>
            </a:r>
            <a:endParaRPr lang="en-US" sz="1750" dirty="0"/>
          </a:p>
        </p:txBody>
      </p:sp>
      <p:sp>
        <p:nvSpPr>
          <p:cNvPr id="14" name="Shape 12"/>
          <p:cNvSpPr/>
          <p:nvPr/>
        </p:nvSpPr>
        <p:spPr>
          <a:xfrm>
            <a:off x="2037993" y="6813709"/>
            <a:ext cx="10554414" cy="688538"/>
          </a:xfrm>
          <a:prstGeom prst="roundRect">
            <a:avLst>
              <a:gd name="adj" fmla="val 19363"/>
            </a:avLst>
          </a:prstGeom>
          <a:solidFill>
            <a:srgbClr val="EAEFFA"/>
          </a:solidFill>
        </p:spPr>
      </p:sp>
      <p:sp>
        <p:nvSpPr>
          <p:cNvPr id="15" name="Shape 13"/>
          <p:cNvSpPr/>
          <p:nvPr/>
        </p:nvSpPr>
        <p:spPr>
          <a:xfrm>
            <a:off x="2026920" y="6813709"/>
            <a:ext cx="10576560" cy="688538"/>
          </a:xfrm>
          <a:prstGeom prst="roundRect">
            <a:avLst>
              <a:gd name="adj" fmla="val 4841"/>
            </a:avLst>
          </a:prstGeom>
          <a:solidFill>
            <a:srgbClr val="EAEFFA"/>
          </a:solidFill>
        </p:spPr>
      </p:sp>
      <p:sp>
        <p:nvSpPr>
          <p:cNvPr id="16" name="Text 14"/>
          <p:cNvSpPr/>
          <p:nvPr/>
        </p:nvSpPr>
        <p:spPr>
          <a:xfrm>
            <a:off x="2249091" y="6980277"/>
            <a:ext cx="10132219" cy="355402"/>
          </a:xfrm>
          <a:prstGeom prst="rect">
            <a:avLst/>
          </a:prstGeom>
          <a:noFill/>
        </p:spPr>
        <p:txBody>
          <a:bodyPr wrap="none" rtlCol="0" anchor="t"/>
          <a:lstStyle/>
          <a:p>
            <a:pPr marL="0" indent="0">
              <a:lnSpc>
                <a:spcPts val="2800"/>
              </a:lnSpc>
              <a:buNone/>
            </a:pPr>
            <a:r>
              <a:rPr lang="en-US" sz="1750" dirty="0">
                <a:solidFill>
                  <a:srgbClr val="15213F"/>
                </a:solidFill>
                <a:highlight>
                  <a:srgbClr val="EAEFFA"/>
                </a:highlight>
                <a:latin typeface="Consolas" panose="020B0609020204030204" pitchFamily="34" charset="0"/>
                <a:ea typeface="Consolas" panose="020B0609020204030204" pitchFamily="34" charset="-122"/>
                <a:cs typeface="Consolas" panose="020B0609020204030204" pitchFamily="34" charset="-120"/>
              </a:rPr>
              <a:t>165.0 INR is equal to 1.98 USD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2037993" y="935236"/>
            <a:ext cx="10554414" cy="1388745"/>
          </a:xfrm>
          <a:prstGeom prst="rect">
            <a:avLst/>
          </a:prstGeom>
          <a:noFill/>
        </p:spPr>
        <p:txBody>
          <a:bodyPr wrap="squar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Enhancing the Program with Additional Features</a:t>
            </a:r>
            <a:endParaRPr lang="en-US" sz="4375" dirty="0"/>
          </a:p>
        </p:txBody>
      </p:sp>
      <p:sp>
        <p:nvSpPr>
          <p:cNvPr id="5" name="Shape 3"/>
          <p:cNvSpPr/>
          <p:nvPr/>
        </p:nvSpPr>
        <p:spPr>
          <a:xfrm>
            <a:off x="2037993" y="2941915"/>
            <a:ext cx="499943" cy="499943"/>
          </a:xfrm>
          <a:prstGeom prst="roundRect">
            <a:avLst>
              <a:gd name="adj" fmla="val 26667"/>
            </a:avLst>
          </a:prstGeom>
          <a:solidFill>
            <a:srgbClr val="DEE7F7"/>
          </a:solidFill>
        </p:spPr>
      </p:sp>
      <p:sp>
        <p:nvSpPr>
          <p:cNvPr id="6" name="Text 4"/>
          <p:cNvSpPr/>
          <p:nvPr/>
        </p:nvSpPr>
        <p:spPr>
          <a:xfrm>
            <a:off x="2219206" y="2983587"/>
            <a:ext cx="137398"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7" name="Text 5"/>
          <p:cNvSpPr/>
          <p:nvPr/>
        </p:nvSpPr>
        <p:spPr>
          <a:xfrm>
            <a:off x="2760107" y="3018234"/>
            <a:ext cx="3783806"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Currency Conversion History</a:t>
            </a:r>
            <a:endParaRPr lang="en-US" sz="2185" dirty="0"/>
          </a:p>
        </p:txBody>
      </p:sp>
      <p:sp>
        <p:nvSpPr>
          <p:cNvPr id="8" name="Text 6"/>
          <p:cNvSpPr/>
          <p:nvPr/>
        </p:nvSpPr>
        <p:spPr>
          <a:xfrm>
            <a:off x="2760107" y="3498652"/>
            <a:ext cx="4444008" cy="1421606"/>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Allow users to view a log of their past currency conversions, including the source amount, target amount, and exchange rates used.</a:t>
            </a:r>
            <a:endParaRPr lang="en-US" sz="1750" dirty="0"/>
          </a:p>
        </p:txBody>
      </p:sp>
      <p:sp>
        <p:nvSpPr>
          <p:cNvPr id="9" name="Shape 7"/>
          <p:cNvSpPr/>
          <p:nvPr/>
        </p:nvSpPr>
        <p:spPr>
          <a:xfrm>
            <a:off x="7426285" y="2941915"/>
            <a:ext cx="499943" cy="499943"/>
          </a:xfrm>
          <a:prstGeom prst="roundRect">
            <a:avLst>
              <a:gd name="adj" fmla="val 26667"/>
            </a:avLst>
          </a:prstGeom>
          <a:solidFill>
            <a:srgbClr val="DEE7F7"/>
          </a:solidFill>
        </p:spPr>
      </p:sp>
      <p:sp>
        <p:nvSpPr>
          <p:cNvPr id="10" name="Text 8"/>
          <p:cNvSpPr/>
          <p:nvPr/>
        </p:nvSpPr>
        <p:spPr>
          <a:xfrm>
            <a:off x="7584162" y="2983587"/>
            <a:ext cx="184071"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1" name="Text 9"/>
          <p:cNvSpPr/>
          <p:nvPr/>
        </p:nvSpPr>
        <p:spPr>
          <a:xfrm>
            <a:off x="8148399" y="3018234"/>
            <a:ext cx="3411379"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Favorite Currency Profiles</a:t>
            </a:r>
            <a:endParaRPr lang="en-US" sz="2185" dirty="0"/>
          </a:p>
        </p:txBody>
      </p:sp>
      <p:sp>
        <p:nvSpPr>
          <p:cNvPr id="12" name="Text 10"/>
          <p:cNvSpPr/>
          <p:nvPr/>
        </p:nvSpPr>
        <p:spPr>
          <a:xfrm>
            <a:off x="8148399" y="3498652"/>
            <a:ext cx="4444008" cy="1066205"/>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Enable users to save their most frequently used currencies as favorites for faster access and conversion.</a:t>
            </a:r>
            <a:endParaRPr lang="en-US" sz="1750" dirty="0"/>
          </a:p>
        </p:txBody>
      </p:sp>
      <p:sp>
        <p:nvSpPr>
          <p:cNvPr id="13" name="Shape 11"/>
          <p:cNvSpPr/>
          <p:nvPr/>
        </p:nvSpPr>
        <p:spPr>
          <a:xfrm>
            <a:off x="2037993" y="5316022"/>
            <a:ext cx="499943" cy="499943"/>
          </a:xfrm>
          <a:prstGeom prst="roundRect">
            <a:avLst>
              <a:gd name="adj" fmla="val 26667"/>
            </a:avLst>
          </a:prstGeom>
          <a:solidFill>
            <a:srgbClr val="DEE7F7"/>
          </a:solidFill>
        </p:spPr>
      </p:sp>
      <p:sp>
        <p:nvSpPr>
          <p:cNvPr id="14" name="Text 12"/>
          <p:cNvSpPr/>
          <p:nvPr/>
        </p:nvSpPr>
        <p:spPr>
          <a:xfrm>
            <a:off x="2197894" y="5357693"/>
            <a:ext cx="180023"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5" name="Text 13"/>
          <p:cNvSpPr/>
          <p:nvPr/>
        </p:nvSpPr>
        <p:spPr>
          <a:xfrm>
            <a:off x="2760107" y="5392341"/>
            <a:ext cx="2808327"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Exchange Rate Alerts</a:t>
            </a:r>
            <a:endParaRPr lang="en-US" sz="2185" dirty="0"/>
          </a:p>
        </p:txBody>
      </p:sp>
      <p:sp>
        <p:nvSpPr>
          <p:cNvPr id="16" name="Text 14"/>
          <p:cNvSpPr/>
          <p:nvPr/>
        </p:nvSpPr>
        <p:spPr>
          <a:xfrm>
            <a:off x="2760107" y="5872758"/>
            <a:ext cx="4444008" cy="1421606"/>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Notify users when exchange rates for their tracked currencies fluctuate significantly, helping them make informed decisions about when to convert their money.</a:t>
            </a:r>
            <a:endParaRPr lang="en-US" sz="1750" dirty="0"/>
          </a:p>
        </p:txBody>
      </p:sp>
      <p:sp>
        <p:nvSpPr>
          <p:cNvPr id="17" name="Shape 15"/>
          <p:cNvSpPr/>
          <p:nvPr/>
        </p:nvSpPr>
        <p:spPr>
          <a:xfrm>
            <a:off x="7426285" y="5316022"/>
            <a:ext cx="499943" cy="499943"/>
          </a:xfrm>
          <a:prstGeom prst="roundRect">
            <a:avLst>
              <a:gd name="adj" fmla="val 26667"/>
            </a:avLst>
          </a:prstGeom>
          <a:solidFill>
            <a:srgbClr val="DEE7F7"/>
          </a:solidFill>
        </p:spPr>
      </p:sp>
      <p:sp>
        <p:nvSpPr>
          <p:cNvPr id="18" name="Text 16"/>
          <p:cNvSpPr/>
          <p:nvPr/>
        </p:nvSpPr>
        <p:spPr>
          <a:xfrm>
            <a:off x="7579638" y="5357693"/>
            <a:ext cx="193238" cy="416481"/>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4</a:t>
            </a:r>
            <a:endParaRPr lang="en-US" sz="2625" dirty="0"/>
          </a:p>
        </p:txBody>
      </p:sp>
      <p:sp>
        <p:nvSpPr>
          <p:cNvPr id="19" name="Text 17"/>
          <p:cNvSpPr/>
          <p:nvPr/>
        </p:nvSpPr>
        <p:spPr>
          <a:xfrm>
            <a:off x="8148399" y="5392341"/>
            <a:ext cx="3678674" cy="347186"/>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Currency Conversion Charts</a:t>
            </a:r>
            <a:endParaRPr lang="en-US" sz="2185" dirty="0"/>
          </a:p>
        </p:txBody>
      </p:sp>
      <p:sp>
        <p:nvSpPr>
          <p:cNvPr id="20" name="Text 18"/>
          <p:cNvSpPr/>
          <p:nvPr/>
        </p:nvSpPr>
        <p:spPr>
          <a:xfrm>
            <a:off x="8148399" y="5872758"/>
            <a:ext cx="4444008" cy="1421606"/>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Provide interactive charts that visualize currency exchange rate trends over time, allowing users to better understand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580561"/>
            <a:ext cx="7477601" cy="958215"/>
          </a:xfrm>
          <a:prstGeom prst="rect">
            <a:avLst/>
          </a:prstGeom>
          <a:noFill/>
        </p:spPr>
        <p:txBody>
          <a:bodyPr wrap="none" rtlCol="0" anchor="t"/>
          <a:lstStyle/>
          <a:p>
            <a:pPr marL="0" indent="0">
              <a:lnSpc>
                <a:spcPts val="7545"/>
              </a:lnSpc>
              <a:buNone/>
            </a:pPr>
            <a:r>
              <a:rPr lang="en-US" sz="6035" dirty="0">
                <a:solidFill>
                  <a:srgbClr val="476FD6"/>
                </a:solidFill>
                <a:latin typeface="Roboto Slab" pitchFamily="34" charset="0"/>
                <a:ea typeface="Roboto Slab" pitchFamily="34" charset="-122"/>
                <a:cs typeface="Roboto Slab" pitchFamily="34" charset="-120"/>
              </a:rPr>
              <a:t>Conclusion </a:t>
            </a:r>
            <a:endParaRPr lang="en-US" sz="6035" dirty="0"/>
          </a:p>
        </p:txBody>
      </p:sp>
      <p:sp>
        <p:nvSpPr>
          <p:cNvPr id="6" name="Text 3"/>
          <p:cNvSpPr/>
          <p:nvPr/>
        </p:nvSpPr>
        <p:spPr>
          <a:xfrm>
            <a:off x="833199" y="3872032"/>
            <a:ext cx="7477601" cy="1777008"/>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In conclusion, the Python currency converter program  offers a powerful and user-friendly tool for quickly and accurately converting between various global currencies. By leveraging real-time exchange rate data, providing a clean interface, and incorporating helpful features, this program empowers users to make informed financial decisions with confidence.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4045</Words>
  <Application>WPS Presentation</Application>
  <PresentationFormat>On-screen Show (16:9)</PresentationFormat>
  <Paragraphs>118</Paragraphs>
  <Slides>9</Slides>
  <Notes>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vt:i4>
      </vt:variant>
    </vt:vector>
  </HeadingPairs>
  <TitlesOfParts>
    <vt:vector size="28" baseType="lpstr">
      <vt:lpstr>Arial</vt:lpstr>
      <vt:lpstr>SimSun</vt:lpstr>
      <vt:lpstr>Wingdings</vt:lpstr>
      <vt:lpstr>Roboto Slab</vt:lpstr>
      <vt:lpstr>Segoe Print</vt:lpstr>
      <vt:lpstr>Roboto Slab</vt:lpstr>
      <vt:lpstr>Roboto Slab</vt:lpstr>
      <vt:lpstr>Roboto</vt:lpstr>
      <vt:lpstr>Roboto</vt:lpstr>
      <vt:lpstr>Roboto</vt:lpstr>
      <vt:lpstr>Consolas</vt:lpstr>
      <vt:lpstr>Consolas</vt:lpstr>
      <vt:lpstr>Consolas</vt:lpstr>
      <vt:lpstr>Calibri</vt:lpstr>
      <vt:lpstr>Times New Roman</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Krish War</cp:lastModifiedBy>
  <cp:revision>2</cp:revision>
  <dcterms:created xsi:type="dcterms:W3CDTF">2024-05-30T12:46:00Z</dcterms:created>
  <dcterms:modified xsi:type="dcterms:W3CDTF">2024-05-30T12:48:37Z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07DBEC17D81A4F2989515EB13BED225A_12</vt:lpwstr>
  </property>
  <property fmtid="{D5CDD505-2E9C-101B-9397-08002B2CF9AE}" pid="3" name="KSOProductBuildVer">
    <vt:lpwstr>1033-12.2.0.16909</vt:lpwstr>
  </property>
</Properties>
</file>